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20" r:id="rId2"/>
    <p:sldId id="321" r:id="rId3"/>
    <p:sldId id="463" r:id="rId4"/>
    <p:sldId id="451" r:id="rId5"/>
    <p:sldId id="427" r:id="rId6"/>
    <p:sldId id="318" r:id="rId7"/>
    <p:sldId id="449" r:id="rId8"/>
    <p:sldId id="464" r:id="rId9"/>
    <p:sldId id="456" r:id="rId10"/>
    <p:sldId id="457" r:id="rId11"/>
    <p:sldId id="459" r:id="rId12"/>
    <p:sldId id="460" r:id="rId13"/>
    <p:sldId id="430" r:id="rId14"/>
    <p:sldId id="461" r:id="rId15"/>
    <p:sldId id="462" r:id="rId16"/>
    <p:sldId id="448" r:id="rId17"/>
    <p:sldId id="465" r:id="rId18"/>
    <p:sldId id="455" r:id="rId19"/>
    <p:sldId id="454" r:id="rId20"/>
    <p:sldId id="444" r:id="rId21"/>
    <p:sldId id="450" r:id="rId22"/>
    <p:sldId id="443" r:id="rId23"/>
    <p:sldId id="441" r:id="rId24"/>
    <p:sldId id="440" r:id="rId25"/>
    <p:sldId id="452" r:id="rId26"/>
    <p:sldId id="445" r:id="rId27"/>
    <p:sldId id="453" r:id="rId28"/>
    <p:sldId id="442" r:id="rId29"/>
    <p:sldId id="447" r:id="rId30"/>
    <p:sldId id="446" r:id="rId31"/>
    <p:sldId id="428" r:id="rId32"/>
    <p:sldId id="437" r:id="rId33"/>
    <p:sldId id="297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9C9"/>
    <a:srgbClr val="996633"/>
    <a:srgbClr val="B4DE86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6" autoAdjust="0"/>
    <p:restoredTop sz="94660"/>
  </p:normalViewPr>
  <p:slideViewPr>
    <p:cSldViewPr>
      <p:cViewPr>
        <p:scale>
          <a:sx n="60" d="100"/>
          <a:sy n="60" d="100"/>
        </p:scale>
        <p:origin x="-1548" y="-44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101CD-0509-461E-811B-937192FE7BC6}" type="datetimeFigureOut">
              <a:rPr lang="fr-FR" smtClean="0"/>
              <a:pPr/>
              <a:t>10/05/2017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98A5-692F-4FBD-906D-81761DDF70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2323C0F-8CF8-4DFF-8FAF-5BCC98304A1A}" type="slidenum"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598A5-692F-4FBD-906D-81761DDF70A8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598A5-692F-4FBD-906D-81761DDF70A8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598A5-692F-4FBD-906D-81761DDF70A8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E81D32A-A706-4581-AE9B-082BE11E9414}" type="slidenum"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33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2323C0F-8CF8-4DFF-8FAF-5BCC98304A1A}" type="slidenum"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2323C0F-8CF8-4DFF-8FAF-5BCC98304A1A}" type="slidenum"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598A5-692F-4FBD-906D-81761DDF70A8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598A5-692F-4FBD-906D-81761DDF70A8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2323C0F-8CF8-4DFF-8FAF-5BCC98304A1A}" type="slidenum"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598A5-692F-4FBD-906D-81761DDF70A8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598A5-692F-4FBD-906D-81761DDF70A8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598A5-692F-4FBD-906D-81761DDF70A8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 descr="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714620"/>
            <a:ext cx="7772400" cy="135732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14954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E6C6-46E2-4D26-8A19-12A14906D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F07-A955-43EA-AF55-38492F3C3E0E}" type="datetimeFigureOut">
              <a:rPr lang="fr-FR" smtClean="0"/>
              <a:pPr/>
              <a:t>10/05/2017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E6C6-46E2-4D26-8A19-12A14906D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F07-A955-43EA-AF55-38492F3C3E0E}" type="datetimeFigureOut">
              <a:rPr lang="fr-FR" smtClean="0"/>
              <a:pPr/>
              <a:t>10/05/2017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E6C6-46E2-4D26-8A19-12A14906D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42852"/>
            <a:ext cx="6912768" cy="928694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F07-A955-43EA-AF55-38492F3C3E0E}" type="datetimeFigureOut">
              <a:rPr lang="fr-FR" smtClean="0"/>
              <a:pPr/>
              <a:t>10/05/2017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E6C6-46E2-4D26-8A19-12A14906D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F07-A955-43EA-AF55-38492F3C3E0E}" type="datetimeFigureOut">
              <a:rPr lang="fr-FR" smtClean="0"/>
              <a:pPr/>
              <a:t>10/05/2017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E6C6-46E2-4D26-8A19-12A14906D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F07-A955-43EA-AF55-38492F3C3E0E}" type="datetimeFigureOut">
              <a:rPr lang="fr-FR" smtClean="0"/>
              <a:pPr/>
              <a:t>10/05/2017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E6C6-46E2-4D26-8A19-12A14906D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F07-A955-43EA-AF55-38492F3C3E0E}" type="datetimeFigureOut">
              <a:rPr lang="fr-FR" smtClean="0"/>
              <a:pPr/>
              <a:t>10/05/2017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E6C6-46E2-4D26-8A19-12A14906D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F07-A955-43EA-AF55-38492F3C3E0E}" type="datetimeFigureOut">
              <a:rPr lang="fr-FR" smtClean="0"/>
              <a:pPr/>
              <a:t>10/05/2017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E6C6-46E2-4D26-8A19-12A14906D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F07-A955-43EA-AF55-38492F3C3E0E}" type="datetimeFigureOut">
              <a:rPr lang="fr-FR" smtClean="0"/>
              <a:pPr/>
              <a:t>10/05/2017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E6C6-46E2-4D26-8A19-12A14906D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F07-A955-43EA-AF55-38492F3C3E0E}" type="datetimeFigureOut">
              <a:rPr lang="fr-FR" smtClean="0"/>
              <a:pPr/>
              <a:t>10/05/2017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E6C6-46E2-4D26-8A19-12A14906D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F07-A955-43EA-AF55-38492F3C3E0E}" type="datetimeFigureOut">
              <a:rPr lang="fr-FR" smtClean="0"/>
              <a:pPr/>
              <a:t>10/05/2017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E6C6-46E2-4D26-8A19-12A14906D6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9" descr="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36F07-A955-43EA-AF55-38492F3C3E0E}" type="datetimeFigureOut">
              <a:rPr lang="fr-FR" smtClean="0"/>
              <a:pPr/>
              <a:t>10/05/2017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E6C6-46E2-4D26-8A19-12A14906D6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486DA2"/>
                </a:solidFill>
              </a:rPr>
              <a:t>Page </a:t>
            </a:r>
            <a:fld id="{5589D4D4-6FC3-4CA9-904C-EB8C0D75A955}" type="slidenum">
              <a:rPr lang="fr-FR" b="1">
                <a:solidFill>
                  <a:srgbClr val="486DA2"/>
                </a:solidFill>
              </a:rPr>
              <a:pPr/>
              <a:t>‹N°›</a:t>
            </a:fld>
            <a:endParaRPr lang="fr-FR" b="1" dirty="0">
              <a:solidFill>
                <a:srgbClr val="486DA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1187624" y="4687776"/>
            <a:ext cx="6857640" cy="685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Presented</a:t>
            </a:r>
            <a:r>
              <a:rPr lang="fr-FR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by : </a:t>
            </a:r>
            <a:r>
              <a:rPr lang="fr-FR" sz="24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Kaïs</a:t>
            </a:r>
            <a:r>
              <a:rPr lang="fr-FR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Siala</a:t>
            </a:r>
            <a:endParaRPr sz="1400" dirty="0"/>
          </a:p>
        </p:txBody>
      </p:sp>
      <p:sp>
        <p:nvSpPr>
          <p:cNvPr id="5" name="TextShape 2"/>
          <p:cNvSpPr txBox="1"/>
          <p:nvPr/>
        </p:nvSpPr>
        <p:spPr>
          <a:xfrm>
            <a:off x="1285852" y="6143644"/>
            <a:ext cx="6857640" cy="5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4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Monastir</a:t>
            </a:r>
            <a:r>
              <a:rPr lang="en-GB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14</a:t>
            </a:r>
            <a:r>
              <a:rPr lang="en-GB" sz="240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th</a:t>
            </a:r>
            <a:r>
              <a:rPr lang="en-GB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lang="en-GB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May 2017</a:t>
            </a:r>
            <a:endParaRPr dirty="0"/>
          </a:p>
        </p:txBody>
      </p:sp>
      <p:sp>
        <p:nvSpPr>
          <p:cNvPr id="7" name="CustomShape 4"/>
          <p:cNvSpPr/>
          <p:nvPr/>
        </p:nvSpPr>
        <p:spPr>
          <a:xfrm>
            <a:off x="500034" y="2786058"/>
            <a:ext cx="8243640" cy="8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fr-FR" sz="3000" b="1" spc="-1" dirty="0" smtClean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Tutorial</a:t>
            </a:r>
          </a:p>
          <a:p>
            <a:pPr algn="ctr"/>
            <a:r>
              <a:rPr lang="fr-FR" sz="3000" b="1" spc="-1" dirty="0" err="1" smtClean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Heart</a:t>
            </a:r>
            <a:r>
              <a:rPr lang="fr-FR" sz="3000" b="1" spc="-1" dirty="0" smtClean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Rate </a:t>
            </a:r>
            <a:r>
              <a:rPr lang="fr-FR" sz="3000" b="1" spc="-1" dirty="0" err="1" smtClean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Variability</a:t>
            </a:r>
            <a:r>
              <a:rPr lang="fr-FR" sz="3000" b="1" spc="-1" dirty="0" smtClean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(HRV) </a:t>
            </a:r>
            <a:r>
              <a:rPr lang="fr-FR" sz="3000" b="1" spc="-1" dirty="0" err="1" smtClean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analysis</a:t>
            </a:r>
            <a:endParaRPr lang="fr-FR" sz="3000" b="1" spc="-1" dirty="0" smtClean="0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Bookman Old Style"/>
            </a:endParaRPr>
          </a:p>
          <a:p>
            <a:pPr algn="ctr"/>
            <a:r>
              <a:rPr lang="fr-FR" sz="3000" b="1" spc="-1" dirty="0" smtClean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Case </a:t>
            </a:r>
            <a:r>
              <a:rPr lang="fr-FR" sz="3000" b="1" spc="-1" dirty="0" err="1" smtClean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study</a:t>
            </a:r>
            <a:r>
              <a:rPr lang="fr-FR" sz="3000" b="1" spc="-1" dirty="0" smtClean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of </a:t>
            </a:r>
            <a:r>
              <a:rPr lang="en-US" sz="28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MarcusVollmer</a:t>
            </a:r>
            <a:r>
              <a:rPr lang="en-US" sz="28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 Library</a:t>
            </a:r>
            <a:endParaRPr lang="fr-FR" sz="3000" b="1" spc="-1" dirty="0" smtClean="0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Bookman Old Style"/>
            </a:endParaRPr>
          </a:p>
          <a:p>
            <a:pPr algn="ctr">
              <a:lnSpc>
                <a:spcPct val="100000"/>
              </a:lnSpc>
            </a:pPr>
            <a:endParaRPr lang="en-GB" sz="3000" b="1" spc="-1" dirty="0" smtClean="0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Bookman Old Style"/>
            </a:endParaRPr>
          </a:p>
        </p:txBody>
      </p:sp>
      <p:sp>
        <p:nvSpPr>
          <p:cNvPr id="89092" name="AutoShape 4" descr="Résultat de recherche d'images pour &quot;en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442" y="548680"/>
            <a:ext cx="171548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315297"/>
            <a:ext cx="25050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www.ceslab.org/twesd2017/twes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1440160" cy="154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alt 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0" y="188640"/>
            <a:ext cx="5715000" cy="5715000"/>
          </a:xfrm>
          <a:prstGeom prst="rect">
            <a:avLst/>
          </a:prstGeom>
          <a:noFill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861048"/>
            <a:ext cx="49054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alt 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5715000" cy="4219575"/>
          </a:xfrm>
          <a:prstGeom prst="rect">
            <a:avLst/>
          </a:prstGeom>
          <a:noFill/>
        </p:spPr>
      </p:pic>
      <p:pic>
        <p:nvPicPr>
          <p:cNvPr id="75780" name="Picture 4" descr="alt 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3812350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alt 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243907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2000232" y="152280"/>
            <a:ext cx="6686208" cy="8284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HRV acquisition &amp;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processing</a:t>
            </a:r>
            <a:endParaRPr lang="fr-FR" sz="3200" b="1" spc="-1" dirty="0">
              <a:uFill>
                <a:solidFill>
                  <a:srgbClr val="FFFFFF"/>
                </a:solidFill>
              </a:uFill>
              <a:latin typeface="Bookman Old Style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1349016" y="1659952"/>
            <a:ext cx="7543464" cy="4937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lang="en-US" sz="3200" dirty="0" smtClean="0"/>
              <a:t>PPG sensor on </a:t>
            </a:r>
            <a:r>
              <a:rPr lang="en-US" sz="3200" dirty="0" err="1" smtClean="0"/>
              <a:t>Arduino</a:t>
            </a:r>
            <a:endParaRPr lang="en-US" sz="3200" dirty="0" smtClean="0"/>
          </a:p>
          <a:p>
            <a:pPr marL="274320" indent="-273960"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lang="en-US" sz="3200" dirty="0" smtClean="0"/>
              <a:t>Data acquisition by </a:t>
            </a:r>
            <a:r>
              <a:rPr lang="en-US" sz="3200" dirty="0" err="1" smtClean="0"/>
              <a:t>Arduino</a:t>
            </a:r>
            <a:r>
              <a:rPr lang="en-US" sz="3200" dirty="0" smtClean="0"/>
              <a:t> script</a:t>
            </a:r>
          </a:p>
          <a:p>
            <a:pPr marL="274320" indent="-27396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endParaRPr lang="en-US" sz="3200" dirty="0" smtClean="0"/>
          </a:p>
          <a:p>
            <a:pPr marL="274320" indent="-27396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endParaRPr lang="en-US" sz="3200" dirty="0"/>
          </a:p>
        </p:txBody>
      </p:sp>
      <p:sp>
        <p:nvSpPr>
          <p:cNvPr id="249" name="TextShape 3"/>
          <p:cNvSpPr txBox="1"/>
          <p:nvPr/>
        </p:nvSpPr>
        <p:spPr>
          <a:xfrm>
            <a:off x="612720" y="6356520"/>
            <a:ext cx="198072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B644655-F019-45A3-8354-AFF80A8AA822}" type="slidenum">
              <a:rPr lang="en-GB" sz="1400" strike="noStrike" spc="-1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>
                <a:lnSpc>
                  <a:spcPct val="100000"/>
                </a:lnSpc>
              </a:pPr>
              <a:t>13</a:t>
            </a:fld>
            <a:endParaRPr/>
          </a:p>
        </p:txBody>
      </p:sp>
      <p:sp>
        <p:nvSpPr>
          <p:cNvPr id="250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01008"/>
            <a:ext cx="237172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8132" name="Picture 4" descr="Résultat de recherche d'images pour &quot;arduino ppg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852936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260648"/>
            <a:ext cx="6629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Theoretics</a:t>
            </a: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 in PPG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Technology</a:t>
            </a:r>
            <a:endParaRPr lang="fr-FR" sz="3200" b="1" spc="-1" dirty="0" smtClean="0">
              <a:uFill>
                <a:solidFill>
                  <a:srgbClr val="FFFFFF"/>
                </a:solidFill>
              </a:uFill>
              <a:latin typeface="Bookman Old Style"/>
            </a:endParaRPr>
          </a:p>
        </p:txBody>
      </p:sp>
      <p:sp>
        <p:nvSpPr>
          <p:cNvPr id="78852" name="AutoShape 4" descr="Résultat de recherche d'images pour &quot;ppg heart rat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2" cstate="print"/>
          <a:srcRect t="14047"/>
          <a:stretch>
            <a:fillRect/>
          </a:stretch>
        </p:blipFill>
        <p:spPr bwMode="auto">
          <a:xfrm>
            <a:off x="2195736" y="908720"/>
            <a:ext cx="4824536" cy="26435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8855" name="Picture 7" descr="Résultat de recherche d'images pour &quot;ppg heart rat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861048"/>
            <a:ext cx="6242116" cy="273404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Theoretics in PPG Techn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5905500" cy="20859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03648" y="692696"/>
            <a:ext cx="6629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Theoretics</a:t>
            </a: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 in PPG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Technology</a:t>
            </a:r>
            <a:endParaRPr lang="fr-FR" sz="3200" b="1" spc="-1" dirty="0" smtClean="0">
              <a:uFill>
                <a:solidFill>
                  <a:srgbClr val="FFFFFF"/>
                </a:solidFill>
              </a:uFill>
              <a:latin typeface="Bookman Old Styl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3933056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When the blood is pumped through the body the pressure and consequentially the diameters of the vessels change. If the emitter and detector, both working by a wavelengths which can pass the skin, are placed at a pulsating vessel, the path length of the light will periodically increase and decrease.</a:t>
            </a:r>
            <a:endParaRPr lang="fr-FR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2000232" y="152280"/>
            <a:ext cx="6686208" cy="8284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HRV acquisition &amp;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processing</a:t>
            </a:r>
            <a:endParaRPr lang="fr-FR" sz="3200" b="1" spc="-1" dirty="0">
              <a:uFill>
                <a:solidFill>
                  <a:srgbClr val="FFFFFF"/>
                </a:solidFill>
              </a:uFill>
              <a:latin typeface="Bookman Old Style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1349016" y="1659952"/>
            <a:ext cx="7543464" cy="4937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lang="en-US" sz="3200" dirty="0" smtClean="0"/>
              <a:t>Signal visualization on oscilloscope</a:t>
            </a:r>
          </a:p>
          <a:p>
            <a:pPr marL="274320" indent="-27396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endParaRPr lang="en-US" sz="3200" dirty="0"/>
          </a:p>
        </p:txBody>
      </p:sp>
      <p:sp>
        <p:nvSpPr>
          <p:cNvPr id="249" name="TextShape 3"/>
          <p:cNvSpPr txBox="1"/>
          <p:nvPr/>
        </p:nvSpPr>
        <p:spPr>
          <a:xfrm>
            <a:off x="612720" y="6356520"/>
            <a:ext cx="198072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B644655-F019-45A3-8354-AFF80A8AA822}" type="slidenum">
              <a:rPr lang="en-GB" sz="1400" strike="noStrike" spc="-1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>
                <a:lnSpc>
                  <a:spcPct val="100000"/>
                </a:lnSpc>
              </a:pPr>
              <a:t>16</a:t>
            </a:fld>
            <a:endParaRPr/>
          </a:p>
        </p:txBody>
      </p:sp>
      <p:sp>
        <p:nvSpPr>
          <p:cNvPr id="250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Image 8" descr="HRV_oscill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708920"/>
            <a:ext cx="2664296" cy="3552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2123728" y="152280"/>
            <a:ext cx="6562712" cy="99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3200" b="1" strike="noStrike" spc="-1" dirty="0">
                <a:uFill>
                  <a:solidFill>
                    <a:srgbClr val="FFFFFF"/>
                  </a:solidFill>
                </a:uFill>
                <a:latin typeface="Bookman Old Style"/>
              </a:rPr>
              <a:t>Plan</a:t>
            </a:r>
            <a:endParaRPr b="1" dirty="0"/>
          </a:p>
        </p:txBody>
      </p:sp>
      <p:sp>
        <p:nvSpPr>
          <p:cNvPr id="146" name="CustomShape 2"/>
          <p:cNvSpPr/>
          <p:nvPr/>
        </p:nvSpPr>
        <p:spPr>
          <a:xfrm>
            <a:off x="-5124960" y="364680"/>
            <a:ext cx="6645960" cy="6645960"/>
          </a:xfrm>
          <a:prstGeom prst="blockArc">
            <a:avLst>
              <a:gd name="adj1" fmla="val 18900000"/>
              <a:gd name="adj2" fmla="val 2700000"/>
              <a:gd name="adj3" fmla="val 325"/>
            </a:avLst>
          </a:pr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3"/>
          <p:cNvSpPr/>
          <p:nvPr/>
        </p:nvSpPr>
        <p:spPr>
          <a:xfrm>
            <a:off x="853920" y="1479240"/>
            <a:ext cx="7763760" cy="5194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2560" tIns="81360" rIns="81360" bIns="81360" anchor="ctr"/>
          <a:lstStyle/>
          <a:p>
            <a:pPr>
              <a:lnSpc>
                <a:spcPct val="90000"/>
              </a:lnSpc>
            </a:pPr>
            <a:r>
              <a:rPr lang="en-GB" sz="3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Context</a:t>
            </a:r>
            <a:endParaRPr dirty="0"/>
          </a:p>
        </p:txBody>
      </p:sp>
      <p:sp>
        <p:nvSpPr>
          <p:cNvPr id="148" name="CustomShape 4"/>
          <p:cNvSpPr/>
          <p:nvPr/>
        </p:nvSpPr>
        <p:spPr>
          <a:xfrm>
            <a:off x="528840" y="1414080"/>
            <a:ext cx="649440" cy="64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7"/>
          <p:cNvSpPr/>
          <p:nvPr/>
        </p:nvSpPr>
        <p:spPr>
          <a:xfrm>
            <a:off x="1520322" y="2996952"/>
            <a:ext cx="7140600" cy="5194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2560" tIns="81360" rIns="81360" bIns="81360" anchor="ctr"/>
          <a:lstStyle/>
          <a:p>
            <a:pPr>
              <a:lnSpc>
                <a:spcPct val="90000"/>
              </a:lnSpc>
            </a:pPr>
            <a:r>
              <a:rPr lang="en-GB" sz="3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ECG &amp; PPG</a:t>
            </a:r>
            <a:endParaRPr lang="en-GB" sz="3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52" name="CustomShape 8"/>
          <p:cNvSpPr/>
          <p:nvPr/>
        </p:nvSpPr>
        <p:spPr>
          <a:xfrm>
            <a:off x="1152000" y="2973240"/>
            <a:ext cx="649440" cy="64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11"/>
          <p:cNvSpPr/>
          <p:nvPr/>
        </p:nvSpPr>
        <p:spPr>
          <a:xfrm>
            <a:off x="1281240" y="4509120"/>
            <a:ext cx="7336080" cy="6072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2560" tIns="81360" rIns="81360" bIns="81360" anchor="ctr"/>
          <a:lstStyle/>
          <a:p>
            <a:pPr>
              <a:lnSpc>
                <a:spcPct val="90000"/>
              </a:lnSpc>
            </a:pPr>
            <a:r>
              <a:rPr lang="en-GB" sz="3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HRV analysis</a:t>
            </a:r>
            <a:endParaRPr lang="en-GB" sz="3200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156" name="CustomShape 12"/>
          <p:cNvSpPr/>
          <p:nvPr/>
        </p:nvSpPr>
        <p:spPr>
          <a:xfrm>
            <a:off x="956520" y="4532040"/>
            <a:ext cx="649440" cy="64944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15"/>
          <p:cNvSpPr/>
          <p:nvPr/>
        </p:nvSpPr>
        <p:spPr>
          <a:xfrm>
            <a:off x="714240" y="1559520"/>
            <a:ext cx="285480" cy="3646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727CA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endParaRPr/>
          </a:p>
        </p:txBody>
      </p:sp>
      <p:sp>
        <p:nvSpPr>
          <p:cNvPr id="161" name="CustomShape 17"/>
          <p:cNvSpPr/>
          <p:nvPr/>
        </p:nvSpPr>
        <p:spPr>
          <a:xfrm>
            <a:off x="1285920" y="3131280"/>
            <a:ext cx="285480" cy="3646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 smtClean="0">
                <a:solidFill>
                  <a:srgbClr val="727CA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dirty="0"/>
          </a:p>
        </p:txBody>
      </p:sp>
      <p:sp>
        <p:nvSpPr>
          <p:cNvPr id="163" name="CustomShape 19"/>
          <p:cNvSpPr/>
          <p:nvPr/>
        </p:nvSpPr>
        <p:spPr>
          <a:xfrm>
            <a:off x="1143000" y="4643280"/>
            <a:ext cx="285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 smtClean="0">
                <a:solidFill>
                  <a:srgbClr val="727CA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Résultat de recherche d'images pour &quot;heart rate variability triangular index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7258406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739" y="1268760"/>
            <a:ext cx="6837629" cy="4574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2123728" y="152280"/>
            <a:ext cx="6562712" cy="99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3200" b="1" strike="noStrike" spc="-1" dirty="0">
                <a:uFill>
                  <a:solidFill>
                    <a:srgbClr val="FFFFFF"/>
                  </a:solidFill>
                </a:uFill>
                <a:latin typeface="Bookman Old Style"/>
              </a:rPr>
              <a:t>Plan</a:t>
            </a:r>
            <a:endParaRPr b="1" dirty="0"/>
          </a:p>
        </p:txBody>
      </p:sp>
      <p:sp>
        <p:nvSpPr>
          <p:cNvPr id="146" name="CustomShape 2"/>
          <p:cNvSpPr/>
          <p:nvPr/>
        </p:nvSpPr>
        <p:spPr>
          <a:xfrm>
            <a:off x="-5124960" y="364680"/>
            <a:ext cx="6645960" cy="6645960"/>
          </a:xfrm>
          <a:prstGeom prst="blockArc">
            <a:avLst>
              <a:gd name="adj1" fmla="val 18900000"/>
              <a:gd name="adj2" fmla="val 2700000"/>
              <a:gd name="adj3" fmla="val 325"/>
            </a:avLst>
          </a:pr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3"/>
          <p:cNvSpPr/>
          <p:nvPr/>
        </p:nvSpPr>
        <p:spPr>
          <a:xfrm>
            <a:off x="853920" y="1479240"/>
            <a:ext cx="7763760" cy="51948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2560" tIns="81360" rIns="81360" bIns="81360" anchor="ctr"/>
          <a:lstStyle/>
          <a:p>
            <a:pPr>
              <a:lnSpc>
                <a:spcPct val="90000"/>
              </a:lnSpc>
            </a:pPr>
            <a:r>
              <a:rPr lang="en-GB" sz="3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Context</a:t>
            </a:r>
            <a:endParaRPr dirty="0"/>
          </a:p>
        </p:txBody>
      </p:sp>
      <p:sp>
        <p:nvSpPr>
          <p:cNvPr id="148" name="CustomShape 4"/>
          <p:cNvSpPr/>
          <p:nvPr/>
        </p:nvSpPr>
        <p:spPr>
          <a:xfrm>
            <a:off x="528840" y="1414080"/>
            <a:ext cx="649440" cy="64944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7"/>
          <p:cNvSpPr/>
          <p:nvPr/>
        </p:nvSpPr>
        <p:spPr>
          <a:xfrm>
            <a:off x="1520322" y="2996952"/>
            <a:ext cx="7140600" cy="51948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2560" tIns="81360" rIns="81360" bIns="81360" anchor="ctr"/>
          <a:lstStyle/>
          <a:p>
            <a:pPr>
              <a:lnSpc>
                <a:spcPct val="90000"/>
              </a:lnSpc>
            </a:pPr>
            <a:r>
              <a:rPr lang="en-GB" sz="3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ECG &amp; PPG</a:t>
            </a:r>
            <a:endParaRPr lang="en-GB" sz="3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52" name="CustomShape 8"/>
          <p:cNvSpPr/>
          <p:nvPr/>
        </p:nvSpPr>
        <p:spPr>
          <a:xfrm>
            <a:off x="1152000" y="2973240"/>
            <a:ext cx="649440" cy="64944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11"/>
          <p:cNvSpPr/>
          <p:nvPr/>
        </p:nvSpPr>
        <p:spPr>
          <a:xfrm>
            <a:off x="1281240" y="4509120"/>
            <a:ext cx="7336080" cy="6072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2560" tIns="81360" rIns="81360" bIns="81360" anchor="ctr"/>
          <a:lstStyle/>
          <a:p>
            <a:pPr>
              <a:lnSpc>
                <a:spcPct val="90000"/>
              </a:lnSpc>
            </a:pPr>
            <a:r>
              <a:rPr lang="en-GB" sz="3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HRV analysis</a:t>
            </a:r>
            <a:endParaRPr lang="en-GB" sz="3200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156" name="CustomShape 12"/>
          <p:cNvSpPr/>
          <p:nvPr/>
        </p:nvSpPr>
        <p:spPr>
          <a:xfrm>
            <a:off x="956520" y="4532040"/>
            <a:ext cx="649440" cy="64944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15"/>
          <p:cNvSpPr/>
          <p:nvPr/>
        </p:nvSpPr>
        <p:spPr>
          <a:xfrm>
            <a:off x="714240" y="1559520"/>
            <a:ext cx="285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727CA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endParaRPr/>
          </a:p>
        </p:txBody>
      </p:sp>
      <p:sp>
        <p:nvSpPr>
          <p:cNvPr id="161" name="CustomShape 17"/>
          <p:cNvSpPr/>
          <p:nvPr/>
        </p:nvSpPr>
        <p:spPr>
          <a:xfrm>
            <a:off x="1285920" y="3131280"/>
            <a:ext cx="285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 smtClean="0">
                <a:solidFill>
                  <a:srgbClr val="727CA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dirty="0"/>
          </a:p>
        </p:txBody>
      </p:sp>
      <p:sp>
        <p:nvSpPr>
          <p:cNvPr id="163" name="CustomShape 19"/>
          <p:cNvSpPr/>
          <p:nvPr/>
        </p:nvSpPr>
        <p:spPr>
          <a:xfrm>
            <a:off x="1143000" y="4643280"/>
            <a:ext cx="285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 smtClean="0">
                <a:solidFill>
                  <a:srgbClr val="727CA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2000232" y="152280"/>
            <a:ext cx="6686208" cy="6844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MarcusVollmer</a:t>
            </a:r>
            <a:r>
              <a:rPr lang="en-US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 Library</a:t>
            </a:r>
            <a:endParaRPr lang="fr-FR" sz="3200" b="1" spc="-1" dirty="0">
              <a:uFill>
                <a:solidFill>
                  <a:srgbClr val="FFFFFF"/>
                </a:solidFill>
              </a:uFill>
              <a:latin typeface="Bookman Old Style"/>
            </a:endParaRPr>
          </a:p>
        </p:txBody>
      </p:sp>
      <p:sp>
        <p:nvSpPr>
          <p:cNvPr id="249" name="TextShape 3"/>
          <p:cNvSpPr txBox="1"/>
          <p:nvPr/>
        </p:nvSpPr>
        <p:spPr>
          <a:xfrm>
            <a:off x="612720" y="6356520"/>
            <a:ext cx="198072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B644655-F019-45A3-8354-AFF80A8AA822}" type="slidenum">
              <a:rPr lang="en-GB" sz="1400" strike="noStrike" spc="-1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>
                <a:lnSpc>
                  <a:spcPct val="100000"/>
                </a:lnSpc>
              </a:pPr>
              <a:t>20</a:t>
            </a:fld>
            <a:endParaRPr/>
          </a:p>
        </p:txBody>
      </p:sp>
      <p:sp>
        <p:nvSpPr>
          <p:cNvPr id="250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130" name="Picture 2" descr="A screenshot of the program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24928"/>
            <a:ext cx="7920880" cy="6033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ag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21919"/>
            <a:ext cx="6192688" cy="463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Shape 1"/>
          <p:cNvSpPr txBox="1"/>
          <p:nvPr/>
        </p:nvSpPr>
        <p:spPr>
          <a:xfrm>
            <a:off x="2000232" y="152280"/>
            <a:ext cx="6686208" cy="8284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HRV – signal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overview</a:t>
            </a:r>
            <a:endParaRPr lang="fr-FR" sz="3200" b="1" spc="-1" dirty="0">
              <a:uFill>
                <a:solidFill>
                  <a:srgbClr val="FFFFFF"/>
                </a:solidFill>
              </a:uFill>
              <a:latin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Overview of the HRV parameters."/>
          <p:cNvPicPr>
            <a:picLocks noChangeAspect="1" noChangeArrowheads="1"/>
          </p:cNvPicPr>
          <p:nvPr/>
        </p:nvPicPr>
        <p:blipFill>
          <a:blip r:embed="rId2" cstate="print"/>
          <a:srcRect b="15929"/>
          <a:stretch>
            <a:fillRect/>
          </a:stretch>
        </p:blipFill>
        <p:spPr bwMode="auto">
          <a:xfrm>
            <a:off x="3635896" y="1700808"/>
            <a:ext cx="5426845" cy="5085184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351874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A screenshot of the program."/>
          <p:cNvPicPr>
            <a:picLocks noChangeAspect="1" noChangeArrowheads="1"/>
          </p:cNvPicPr>
          <p:nvPr/>
        </p:nvPicPr>
        <p:blipFill>
          <a:blip r:embed="rId4" cstate="print"/>
          <a:srcRect t="11300" b="68849"/>
          <a:stretch>
            <a:fillRect/>
          </a:stretch>
        </p:blipFill>
        <p:spPr bwMode="auto">
          <a:xfrm>
            <a:off x="539552" y="332656"/>
            <a:ext cx="8572500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1403648" y="476672"/>
            <a:ext cx="7354800" cy="8284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HRV – time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domain</a:t>
            </a: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statistical</a:t>
            </a: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parameters</a:t>
            </a:r>
            <a:endParaRPr lang="fr-FR" sz="3200" b="1" spc="-1" dirty="0">
              <a:uFill>
                <a:solidFill>
                  <a:srgbClr val="FFFFFF"/>
                </a:solidFill>
              </a:uFill>
              <a:latin typeface="Bookman Old Style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4788024" y="1659952"/>
            <a:ext cx="4355976" cy="4937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lang="en-US" sz="2400" b="1" dirty="0" smtClean="0"/>
              <a:t>AVNN</a:t>
            </a:r>
            <a:r>
              <a:rPr lang="en-US" sz="2400" b="1" baseline="30000" dirty="0" smtClean="0"/>
              <a:t>* </a:t>
            </a:r>
            <a:r>
              <a:rPr lang="en-US" sz="2400" dirty="0" smtClean="0"/>
              <a:t>Average of all NN intervals</a:t>
            </a:r>
          </a:p>
          <a:p>
            <a:pPr marL="274320" indent="-27396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lang="en-US" sz="2400" b="1" dirty="0" smtClean="0"/>
              <a:t>SDNN</a:t>
            </a:r>
            <a:r>
              <a:rPr lang="en-US" sz="2400" b="1" baseline="30000" dirty="0" smtClean="0"/>
              <a:t>*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Standard deviation of all NN intervals</a:t>
            </a:r>
          </a:p>
          <a:p>
            <a:pPr marL="274320" indent="-27396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lang="en-US" sz="2400" b="1" dirty="0" smtClean="0"/>
              <a:t>SDANN</a:t>
            </a:r>
            <a:r>
              <a:rPr lang="en-US" sz="2400" dirty="0" smtClean="0"/>
              <a:t> Standard deviation of the averages of NN intervals in all 5-minute segments of a 24-hour recording</a:t>
            </a:r>
          </a:p>
          <a:p>
            <a:pPr marL="274320" indent="-27396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lang="en-US" sz="2400" b="1" dirty="0" smtClean="0"/>
              <a:t>SDNNIDX</a:t>
            </a:r>
            <a:r>
              <a:rPr lang="en-US" sz="2400" dirty="0" smtClean="0"/>
              <a:t> Mean of the standard deviations of NN intervals in all 5-minute segments of a 24-hour recording</a:t>
            </a:r>
          </a:p>
          <a:p>
            <a:pPr marL="274320" indent="-27396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endParaRPr lang="en-US" sz="2400" dirty="0"/>
          </a:p>
        </p:txBody>
      </p:sp>
      <p:sp>
        <p:nvSpPr>
          <p:cNvPr id="249" name="TextShape 3"/>
          <p:cNvSpPr txBox="1"/>
          <p:nvPr/>
        </p:nvSpPr>
        <p:spPr>
          <a:xfrm>
            <a:off x="612720" y="6356520"/>
            <a:ext cx="198072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B644655-F019-45A3-8354-AFF80A8AA822}" type="slidenum">
              <a:rPr lang="en-GB" sz="1400" strike="noStrike" spc="-1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>
                <a:lnSpc>
                  <a:spcPct val="100000"/>
                </a:lnSpc>
              </a:pPr>
              <a:t>23</a:t>
            </a:fld>
            <a:endParaRPr/>
          </a:p>
        </p:txBody>
      </p:sp>
      <p:sp>
        <p:nvSpPr>
          <p:cNvPr id="250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61346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2"/>
          <p:cNvSpPr txBox="1"/>
          <p:nvPr/>
        </p:nvSpPr>
        <p:spPr>
          <a:xfrm>
            <a:off x="4788024" y="1659952"/>
            <a:ext cx="4104456" cy="4937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lang="en-US" sz="2800" b="1" dirty="0" err="1" smtClean="0"/>
              <a:t>rMSSD</a:t>
            </a:r>
            <a:r>
              <a:rPr lang="en-US" sz="2800" b="1" baseline="30000" dirty="0" smtClean="0"/>
              <a:t>*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Square root of the mean of the squares of differences between adjacent NN intervals</a:t>
            </a:r>
          </a:p>
          <a:p>
            <a:pPr marL="274320" indent="-27396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lang="en-US" sz="2800" b="1" dirty="0" smtClean="0"/>
              <a:t>pNN50</a:t>
            </a:r>
            <a:r>
              <a:rPr lang="en-US" sz="2800" b="1" baseline="30000" dirty="0" smtClean="0"/>
              <a:t>*</a:t>
            </a:r>
            <a:r>
              <a:rPr lang="en-US" sz="2800" dirty="0" smtClean="0"/>
              <a:t>Percentage of differences between adjacent NN intervals that are greater than 50 ms; a member of the larger </a:t>
            </a:r>
          </a:p>
          <a:p>
            <a:pPr marL="274320" indent="-27396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lang="en-US" sz="2800" b="1" dirty="0" err="1" smtClean="0"/>
              <a:t>pNNx</a:t>
            </a:r>
            <a:r>
              <a:rPr lang="en-US" sz="2800" dirty="0" smtClean="0"/>
              <a:t> family </a:t>
            </a:r>
          </a:p>
          <a:p>
            <a:pPr marL="274320" indent="-27396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endParaRPr lang="en-US" sz="2800" dirty="0"/>
          </a:p>
        </p:txBody>
      </p:sp>
      <p:sp>
        <p:nvSpPr>
          <p:cNvPr id="249" name="TextShape 3"/>
          <p:cNvSpPr txBox="1"/>
          <p:nvPr/>
        </p:nvSpPr>
        <p:spPr>
          <a:xfrm>
            <a:off x="612720" y="6356520"/>
            <a:ext cx="198072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B644655-F019-45A3-8354-AFF80A8AA822}" type="slidenum">
              <a:rPr lang="en-GB" sz="1400" strike="noStrike" spc="-1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>
                <a:lnSpc>
                  <a:spcPct val="100000"/>
                </a:lnSpc>
              </a:pPr>
              <a:t>24</a:t>
            </a:fld>
            <a:endParaRPr/>
          </a:p>
        </p:txBody>
      </p:sp>
      <p:sp>
        <p:nvSpPr>
          <p:cNvPr id="250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61346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Shape 1"/>
          <p:cNvSpPr txBox="1"/>
          <p:nvPr/>
        </p:nvSpPr>
        <p:spPr>
          <a:xfrm>
            <a:off x="1403648" y="476672"/>
            <a:ext cx="7354800" cy="8284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HRV – time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domain</a:t>
            </a: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statistical</a:t>
            </a: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parameters</a:t>
            </a:r>
            <a:endParaRPr lang="fr-FR" sz="3200" b="1" spc="-1" dirty="0">
              <a:uFill>
                <a:solidFill>
                  <a:srgbClr val="FFFFFF"/>
                </a:solidFill>
              </a:uFill>
              <a:latin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412775"/>
            <a:ext cx="6606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TRI	HRV triangular index Total number of all NN intervals divided by the height of the histogram of all NN intervals measured on a discrete scale with bins of 7·8125 ms (1/128 s). (Details in Fig. 2)</a:t>
            </a:r>
          </a:p>
          <a:p>
            <a:endParaRPr lang="en-US" dirty="0" smtClean="0"/>
          </a:p>
          <a:p>
            <a:r>
              <a:rPr lang="en-US" dirty="0" smtClean="0"/>
              <a:t> TINN ms 	Baseline width of the minimum square difference triangular interpolation of the highest peak of the histogram of all NN intervals (Details in Fig. 2.) </a:t>
            </a:r>
          </a:p>
          <a:p>
            <a:endParaRPr lang="en-US" dirty="0" smtClean="0"/>
          </a:p>
          <a:p>
            <a:r>
              <a:rPr lang="en-US" dirty="0" smtClean="0"/>
              <a:t>Differential index ms Difference between the widths of the histogram of differences between adjacent NN intervals measured at selected heights (e.g. at the levels of 1000 and 10 000 samples)[21]. </a:t>
            </a:r>
          </a:p>
          <a:p>
            <a:endParaRPr lang="en-US" dirty="0" smtClean="0"/>
          </a:p>
          <a:p>
            <a:r>
              <a:rPr lang="en-US" dirty="0" smtClean="0"/>
              <a:t>Logarithmic index Coefficient ö of the negative exponential curve k · </a:t>
            </a:r>
            <a:r>
              <a:rPr lang="en-US" dirty="0" err="1" smtClean="0"/>
              <a:t>e"öt</a:t>
            </a:r>
            <a:r>
              <a:rPr lang="en-US" dirty="0" smtClean="0"/>
              <a:t> which is the best approximation of the histogram of absolute differences between adjacent NN intervals[22].</a:t>
            </a:r>
            <a:endParaRPr lang="fr-FR" dirty="0"/>
          </a:p>
        </p:txBody>
      </p:sp>
      <p:sp>
        <p:nvSpPr>
          <p:cNvPr id="3" name="TextShape 1"/>
          <p:cNvSpPr txBox="1"/>
          <p:nvPr/>
        </p:nvSpPr>
        <p:spPr>
          <a:xfrm>
            <a:off x="1403648" y="476672"/>
            <a:ext cx="7354800" cy="8284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HRV – time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domain</a:t>
            </a: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geometrical</a:t>
            </a: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parameters</a:t>
            </a:r>
            <a:endParaRPr lang="fr-FR" sz="3200" b="1" spc="-1" dirty="0">
              <a:uFill>
                <a:solidFill>
                  <a:srgbClr val="FFFFFF"/>
                </a:solidFill>
              </a:uFill>
              <a:latin typeface="Bookman Old Styl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marcusvollmer.github.io/HRV/images/manual/4_tachogramspectr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4464496" cy="5413045"/>
          </a:xfrm>
          <a:prstGeom prst="rect">
            <a:avLst/>
          </a:prstGeom>
          <a:noFill/>
        </p:spPr>
      </p:pic>
      <p:sp>
        <p:nvSpPr>
          <p:cNvPr id="3" name="TextShape 1"/>
          <p:cNvSpPr txBox="1"/>
          <p:nvPr/>
        </p:nvSpPr>
        <p:spPr>
          <a:xfrm>
            <a:off x="1043608" y="152280"/>
            <a:ext cx="8100392" cy="8284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HRV –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frequency</a:t>
            </a: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domain</a:t>
            </a: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parameters</a:t>
            </a:r>
            <a:endParaRPr lang="fr-FR" sz="3200" b="1" spc="-1" dirty="0">
              <a:uFill>
                <a:solidFill>
                  <a:srgbClr val="FFFFFF"/>
                </a:solidFill>
              </a:uFill>
              <a:latin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igure 5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98252"/>
            <a:ext cx="4536504" cy="6459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2"/>
          <p:cNvSpPr txBox="1"/>
          <p:nvPr/>
        </p:nvSpPr>
        <p:spPr>
          <a:xfrm>
            <a:off x="4499992" y="1340768"/>
            <a:ext cx="4392488" cy="4937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lang="en-US" sz="2400" dirty="0" smtClean="0"/>
              <a:t>TOTPWR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Total spectral power of all NN intervals up to 0.04 Hz</a:t>
            </a:r>
          </a:p>
          <a:p>
            <a:pPr marL="274320" indent="-27396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lang="en-US" sz="2400" dirty="0" smtClean="0"/>
              <a:t>ULF Total spectral power of all NN intervals up to 0.003 Hz</a:t>
            </a:r>
          </a:p>
          <a:p>
            <a:pPr marL="274320" indent="-27396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lang="en-US" sz="2400" dirty="0" smtClean="0"/>
              <a:t>VLF</a:t>
            </a:r>
            <a:r>
              <a:rPr lang="en-US" sz="2400" baseline="30000" dirty="0" smtClean="0"/>
              <a:t>* </a:t>
            </a:r>
            <a:r>
              <a:rPr lang="en-US" sz="2400" dirty="0" smtClean="0"/>
              <a:t>Total spectral power of all NN intervals between 0.003 and 0.04 Hz</a:t>
            </a:r>
          </a:p>
          <a:p>
            <a:pPr marL="274320" indent="-27396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lang="en-US" sz="2400" dirty="0" smtClean="0"/>
              <a:t>LF</a:t>
            </a:r>
            <a:r>
              <a:rPr lang="en-US" sz="2400" baseline="30000" dirty="0" smtClean="0"/>
              <a:t>* </a:t>
            </a:r>
            <a:r>
              <a:rPr lang="en-US" sz="2400" dirty="0" smtClean="0"/>
              <a:t>Total spectral power of all NN intervals between 0.04 and 0.15 Hz.</a:t>
            </a:r>
          </a:p>
          <a:p>
            <a:pPr marL="274320" indent="-27396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lang="en-US" sz="2400" dirty="0" smtClean="0"/>
              <a:t>HF</a:t>
            </a:r>
            <a:r>
              <a:rPr lang="en-US" sz="2400" baseline="30000" dirty="0" smtClean="0"/>
              <a:t>* </a:t>
            </a:r>
            <a:r>
              <a:rPr lang="en-US" sz="2400" dirty="0" smtClean="0"/>
              <a:t>Total spectral power of all NN intervals between 0.15 and 0.4 Hz</a:t>
            </a:r>
          </a:p>
          <a:p>
            <a:pPr marL="274320" indent="-27396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lang="en-US" sz="2400" dirty="0" smtClean="0"/>
              <a:t>LF/HF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Ratio of low to high frequency power</a:t>
            </a:r>
            <a:endParaRPr lang="en-US" sz="2400" dirty="0"/>
          </a:p>
        </p:txBody>
      </p:sp>
      <p:sp>
        <p:nvSpPr>
          <p:cNvPr id="249" name="TextShape 3"/>
          <p:cNvSpPr txBox="1"/>
          <p:nvPr/>
        </p:nvSpPr>
        <p:spPr>
          <a:xfrm>
            <a:off x="612720" y="6356520"/>
            <a:ext cx="198072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B644655-F019-45A3-8354-AFF80A8AA822}" type="slidenum">
              <a:rPr lang="en-GB" sz="1400" strike="noStrike" spc="-1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>
                <a:lnSpc>
                  <a:spcPct val="100000"/>
                </a:lnSpc>
              </a:pPr>
              <a:t>28</a:t>
            </a:fld>
            <a:endParaRPr/>
          </a:p>
        </p:txBody>
      </p:sp>
      <p:sp>
        <p:nvSpPr>
          <p:cNvPr id="250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TextShape 1"/>
          <p:cNvSpPr txBox="1"/>
          <p:nvPr/>
        </p:nvSpPr>
        <p:spPr>
          <a:xfrm>
            <a:off x="1043608" y="152280"/>
            <a:ext cx="8100392" cy="8284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HRV –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frequency</a:t>
            </a: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domain</a:t>
            </a: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parameters</a:t>
            </a:r>
            <a:endParaRPr lang="fr-FR" sz="3200" b="1" spc="-1" dirty="0">
              <a:uFill>
                <a:solidFill>
                  <a:srgbClr val="FFFFFF"/>
                </a:solidFill>
              </a:uFill>
              <a:latin typeface="Bookman Old Style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43905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3"/>
          <p:cNvSpPr txBox="1"/>
          <p:nvPr/>
        </p:nvSpPr>
        <p:spPr>
          <a:xfrm>
            <a:off x="612720" y="6356520"/>
            <a:ext cx="198072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B644655-F019-45A3-8354-AFF80A8AA822}" type="slidenum">
              <a:rPr lang="en-GB" sz="1400" strike="noStrike" spc="-1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>
                <a:lnSpc>
                  <a:spcPct val="100000"/>
                </a:lnSpc>
              </a:pPr>
              <a:t>29</a:t>
            </a:fld>
            <a:endParaRPr/>
          </a:p>
        </p:txBody>
      </p:sp>
      <p:sp>
        <p:nvSpPr>
          <p:cNvPr id="250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TextShape 1"/>
          <p:cNvSpPr txBox="1"/>
          <p:nvPr/>
        </p:nvSpPr>
        <p:spPr>
          <a:xfrm>
            <a:off x="2051720" y="152280"/>
            <a:ext cx="7092280" cy="8284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HRV – Poincaré plot</a:t>
            </a:r>
            <a:endParaRPr lang="fr-FR" sz="3200" b="1" spc="-1" dirty="0">
              <a:uFill>
                <a:solidFill>
                  <a:srgbClr val="FFFFFF"/>
                </a:solidFill>
              </a:uFill>
              <a:latin typeface="Bookman Old Style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0" y="1052736"/>
            <a:ext cx="4788024" cy="3331532"/>
            <a:chOff x="0" y="332656"/>
            <a:chExt cx="4788024" cy="3331532"/>
          </a:xfrm>
        </p:grpSpPr>
        <p:pic>
          <p:nvPicPr>
            <p:cNvPr id="63490" name="Picture 2" descr="Marked through crosses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32656"/>
              <a:ext cx="4788024" cy="2872814"/>
            </a:xfrm>
            <a:prstGeom prst="rect">
              <a:avLst/>
            </a:prstGeom>
            <a:noFill/>
          </p:spPr>
        </p:pic>
        <p:sp>
          <p:nvSpPr>
            <p:cNvPr id="10" name="ZoneTexte 9"/>
            <p:cNvSpPr txBox="1"/>
            <p:nvPr/>
          </p:nvSpPr>
          <p:spPr>
            <a:xfrm>
              <a:off x="0" y="3140968"/>
              <a:ext cx="4788024" cy="523220"/>
            </a:xfrm>
            <a:prstGeom prst="rect">
              <a:avLst/>
            </a:prstGeom>
            <a:solidFill>
              <a:srgbClr val="C9C9C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 smtClean="0"/>
                <a:t>RR </a:t>
              </a:r>
              <a:r>
                <a:rPr lang="fr-FR" sz="2000" b="1" dirty="0" smtClean="0"/>
                <a:t>i-</a:t>
              </a:r>
              <a:r>
                <a:rPr lang="fr-FR" sz="2000" dirty="0" smtClean="0"/>
                <a:t>1</a:t>
              </a:r>
              <a:endParaRPr lang="fr-FR" sz="20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860032" y="1340768"/>
            <a:ext cx="34563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 length of the longitudinal line is defined as the SD2 of the plot data.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length of the transverse line is defined as the SD1 of the plot data in perpendicular direction.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 </a:t>
            </a:r>
            <a:r>
              <a:rPr lang="en-US" sz="2400" dirty="0" err="1" smtClean="0"/>
              <a:t>Poincaré</a:t>
            </a:r>
            <a:r>
              <a:rPr lang="en-US" sz="2400" dirty="0" smtClean="0"/>
              <a:t> index (SD1, SD2, SD1/SD2 ratio) was computed. </a:t>
            </a:r>
            <a:endParaRPr lang="fr-FR" sz="2400" dirty="0"/>
          </a:p>
        </p:txBody>
      </p:sp>
      <p:sp>
        <p:nvSpPr>
          <p:cNvPr id="63492" name="AutoShape 4" descr="Résultat de recherche d'images pour &quot;HRV  poincaré plo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437112"/>
            <a:ext cx="232574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2123728" y="152280"/>
            <a:ext cx="6562712" cy="99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3200" b="1" strike="noStrike" spc="-1" dirty="0">
                <a:uFill>
                  <a:solidFill>
                    <a:srgbClr val="FFFFFF"/>
                  </a:solidFill>
                </a:uFill>
                <a:latin typeface="Bookman Old Style"/>
              </a:rPr>
              <a:t>Plan</a:t>
            </a:r>
            <a:endParaRPr b="1" dirty="0"/>
          </a:p>
        </p:txBody>
      </p:sp>
      <p:sp>
        <p:nvSpPr>
          <p:cNvPr id="146" name="CustomShape 2"/>
          <p:cNvSpPr/>
          <p:nvPr/>
        </p:nvSpPr>
        <p:spPr>
          <a:xfrm>
            <a:off x="-5124960" y="364680"/>
            <a:ext cx="6645960" cy="6645960"/>
          </a:xfrm>
          <a:prstGeom prst="blockArc">
            <a:avLst>
              <a:gd name="adj1" fmla="val 18900000"/>
              <a:gd name="adj2" fmla="val 2700000"/>
              <a:gd name="adj3" fmla="val 325"/>
            </a:avLst>
          </a:pr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3"/>
          <p:cNvSpPr/>
          <p:nvPr/>
        </p:nvSpPr>
        <p:spPr>
          <a:xfrm>
            <a:off x="853920" y="1479240"/>
            <a:ext cx="7763760" cy="51948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2560" tIns="81360" rIns="81360" bIns="81360" anchor="ctr"/>
          <a:lstStyle/>
          <a:p>
            <a:pPr>
              <a:lnSpc>
                <a:spcPct val="90000"/>
              </a:lnSpc>
            </a:pPr>
            <a:r>
              <a:rPr lang="en-GB" sz="3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Context</a:t>
            </a:r>
            <a:endParaRPr dirty="0"/>
          </a:p>
        </p:txBody>
      </p:sp>
      <p:sp>
        <p:nvSpPr>
          <p:cNvPr id="148" name="CustomShape 4"/>
          <p:cNvSpPr/>
          <p:nvPr/>
        </p:nvSpPr>
        <p:spPr>
          <a:xfrm>
            <a:off x="528840" y="1414080"/>
            <a:ext cx="649440" cy="64944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7"/>
          <p:cNvSpPr/>
          <p:nvPr/>
        </p:nvSpPr>
        <p:spPr>
          <a:xfrm>
            <a:off x="1520322" y="2996952"/>
            <a:ext cx="7140600" cy="5194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2560" tIns="81360" rIns="81360" bIns="81360" anchor="ctr"/>
          <a:lstStyle/>
          <a:p>
            <a:pPr>
              <a:lnSpc>
                <a:spcPct val="90000"/>
              </a:lnSpc>
            </a:pPr>
            <a:r>
              <a:rPr lang="en-GB" sz="3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ECG &amp; PPG</a:t>
            </a:r>
            <a:endParaRPr lang="en-GB" sz="3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52" name="CustomShape 8"/>
          <p:cNvSpPr/>
          <p:nvPr/>
        </p:nvSpPr>
        <p:spPr>
          <a:xfrm>
            <a:off x="1152000" y="2973240"/>
            <a:ext cx="649440" cy="64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11"/>
          <p:cNvSpPr/>
          <p:nvPr/>
        </p:nvSpPr>
        <p:spPr>
          <a:xfrm>
            <a:off x="1281240" y="4509120"/>
            <a:ext cx="7336080" cy="60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2560" tIns="81360" rIns="81360" bIns="81360" anchor="ctr"/>
          <a:lstStyle/>
          <a:p>
            <a:pPr>
              <a:lnSpc>
                <a:spcPct val="90000"/>
              </a:lnSpc>
            </a:pPr>
            <a:r>
              <a:rPr lang="en-GB" sz="3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HRV analysis</a:t>
            </a:r>
            <a:endParaRPr lang="en-GB" sz="3200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156" name="CustomShape 12"/>
          <p:cNvSpPr/>
          <p:nvPr/>
        </p:nvSpPr>
        <p:spPr>
          <a:xfrm>
            <a:off x="956520" y="4532040"/>
            <a:ext cx="649440" cy="64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15"/>
          <p:cNvSpPr/>
          <p:nvPr/>
        </p:nvSpPr>
        <p:spPr>
          <a:xfrm>
            <a:off x="714240" y="1559520"/>
            <a:ext cx="285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727CA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endParaRPr/>
          </a:p>
        </p:txBody>
      </p:sp>
      <p:sp>
        <p:nvSpPr>
          <p:cNvPr id="161" name="CustomShape 17"/>
          <p:cNvSpPr/>
          <p:nvPr/>
        </p:nvSpPr>
        <p:spPr>
          <a:xfrm>
            <a:off x="1285920" y="3131280"/>
            <a:ext cx="285480" cy="3646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 smtClean="0">
                <a:solidFill>
                  <a:srgbClr val="727CA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dirty="0"/>
          </a:p>
        </p:txBody>
      </p:sp>
      <p:sp>
        <p:nvSpPr>
          <p:cNvPr id="163" name="CustomShape 19"/>
          <p:cNvSpPr/>
          <p:nvPr/>
        </p:nvSpPr>
        <p:spPr>
          <a:xfrm>
            <a:off x="1143000" y="4643280"/>
            <a:ext cx="285480" cy="3646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 smtClean="0">
                <a:solidFill>
                  <a:srgbClr val="727CA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3"/>
          <p:cNvSpPr txBox="1"/>
          <p:nvPr/>
        </p:nvSpPr>
        <p:spPr>
          <a:xfrm>
            <a:off x="612720" y="6356520"/>
            <a:ext cx="198072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B644655-F019-45A3-8354-AFF80A8AA822}" type="slidenum">
              <a:rPr lang="en-GB" sz="1400" strike="noStrike" spc="-1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>
                <a:lnSpc>
                  <a:spcPct val="100000"/>
                </a:lnSpc>
              </a:pPr>
              <a:t>30</a:t>
            </a:fld>
            <a:endParaRPr/>
          </a:p>
        </p:txBody>
      </p:sp>
      <p:sp>
        <p:nvSpPr>
          <p:cNvPr id="250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TextShape 1"/>
          <p:cNvSpPr txBox="1"/>
          <p:nvPr/>
        </p:nvSpPr>
        <p:spPr>
          <a:xfrm>
            <a:off x="1043608" y="152280"/>
            <a:ext cx="8100392" cy="8284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HRV –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Continuous</a:t>
            </a: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 HRV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parameters</a:t>
            </a:r>
            <a:endParaRPr lang="fr-FR" sz="3200" b="1" spc="-1" dirty="0">
              <a:uFill>
                <a:solidFill>
                  <a:srgbClr val="FFFFFF"/>
                </a:solidFill>
              </a:uFill>
              <a:latin typeface="Bookman Old Style"/>
            </a:endParaRPr>
          </a:p>
        </p:txBody>
      </p:sp>
      <p:pic>
        <p:nvPicPr>
          <p:cNvPr id="61442" name="Picture 2" descr="The lower panel."/>
          <p:cNvPicPr>
            <a:picLocks noChangeAspect="1" noChangeArrowheads="1"/>
          </p:cNvPicPr>
          <p:nvPr/>
        </p:nvPicPr>
        <p:blipFill>
          <a:blip r:embed="rId3" cstate="print"/>
          <a:srcRect r="25661"/>
          <a:stretch>
            <a:fillRect/>
          </a:stretch>
        </p:blipFill>
        <p:spPr bwMode="auto">
          <a:xfrm>
            <a:off x="-32572" y="3140968"/>
            <a:ext cx="917657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age 37"/>
          <p:cNvPicPr>
            <a:picLocks noChangeAspect="1" noChangeArrowheads="1"/>
          </p:cNvPicPr>
          <p:nvPr/>
        </p:nvPicPr>
        <p:blipFill>
          <a:blip r:embed="rId2" cstate="print"/>
          <a:srcRect l="50900" t="64455" r="905" b="1106"/>
          <a:stretch>
            <a:fillRect/>
          </a:stretch>
        </p:blipFill>
        <p:spPr bwMode="auto">
          <a:xfrm>
            <a:off x="0" y="1941361"/>
            <a:ext cx="438844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Image 25"/>
          <p:cNvPicPr>
            <a:picLocks noChangeAspect="1" noChangeArrowheads="1"/>
          </p:cNvPicPr>
          <p:nvPr/>
        </p:nvPicPr>
        <p:blipFill>
          <a:blip r:embed="rId3" cstate="print"/>
          <a:srcRect l="51447" t="64783" r="1205" b="1242"/>
          <a:stretch>
            <a:fillRect/>
          </a:stretch>
        </p:blipFill>
        <p:spPr bwMode="auto">
          <a:xfrm>
            <a:off x="4751512" y="1941361"/>
            <a:ext cx="4392488" cy="224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Image 37"/>
          <p:cNvPicPr>
            <a:picLocks noChangeAspect="1" noChangeArrowheads="1"/>
          </p:cNvPicPr>
          <p:nvPr/>
        </p:nvPicPr>
        <p:blipFill>
          <a:blip r:embed="rId2" cstate="print"/>
          <a:srcRect l="50960" t="40231" r="1706" b="26982"/>
          <a:stretch>
            <a:fillRect/>
          </a:stretch>
        </p:blipFill>
        <p:spPr bwMode="auto">
          <a:xfrm>
            <a:off x="0" y="4317625"/>
            <a:ext cx="440645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Image 25"/>
          <p:cNvPicPr>
            <a:picLocks noChangeAspect="1" noChangeArrowheads="1"/>
          </p:cNvPicPr>
          <p:nvPr/>
        </p:nvPicPr>
        <p:blipFill>
          <a:blip r:embed="rId3" cstate="print"/>
          <a:srcRect l="52060" t="39032" r="2429" b="26723"/>
          <a:stretch>
            <a:fillRect/>
          </a:stretch>
        </p:blipFill>
        <p:spPr bwMode="auto">
          <a:xfrm>
            <a:off x="4773510" y="4289160"/>
            <a:ext cx="4176464" cy="223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971600" y="1365297"/>
            <a:ext cx="249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In-Body Condition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724128" y="1437305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Out-Of-Body Condition</a:t>
            </a:r>
            <a:endParaRPr lang="fr-FR" sz="2400" b="1" dirty="0"/>
          </a:p>
        </p:txBody>
      </p:sp>
      <p:sp>
        <p:nvSpPr>
          <p:cNvPr id="8" name="TextShape 1"/>
          <p:cNvSpPr txBox="1"/>
          <p:nvPr/>
        </p:nvSpPr>
        <p:spPr>
          <a:xfrm>
            <a:off x="2000232" y="152280"/>
            <a:ext cx="6686208" cy="8284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Experimental</a:t>
            </a: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results</a:t>
            </a:r>
            <a:endParaRPr lang="fr-FR" sz="3200" b="1" spc="-1" dirty="0">
              <a:uFill>
                <a:solidFill>
                  <a:srgbClr val="FFFFFF"/>
                </a:solidFill>
              </a:uFill>
              <a:latin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+mn-ea"/>
                <a:cs typeface="+mn-cs"/>
              </a:rPr>
              <a:t>Future </a:t>
            </a:r>
            <a:r>
              <a:rPr lang="fr-FR" sz="3200" spc="-1" dirty="0" err="1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+mn-ea"/>
                <a:cs typeface="+mn-cs"/>
              </a:rPr>
              <a:t>work</a:t>
            </a:r>
            <a:endParaRPr lang="fr-FR" sz="32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Bookman Old Style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688" y="1219200"/>
            <a:ext cx="6694512" cy="5638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Second alternative with 3D OBE simulation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Other NDE phases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Space-time geometry &amp; quantum physics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Acoustic effects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Long-term evaluation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Quit ego parameters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Serious game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Data analysis</a:t>
            </a:r>
          </a:p>
          <a:p>
            <a:pPr lvl="1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4017D-043D-4808-A9F9-0A803E8B5651}" type="slidenum">
              <a:rPr lang="en-US" altLang="ko-KR" smtClean="0"/>
              <a:pPr>
                <a:defRPr/>
              </a:pPr>
              <a:t>32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TWESD\ego\arbitre_blessé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71480"/>
            <a:ext cx="1498291" cy="171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http://i38.servimg.com/u/f38/15/98/71/52/lion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642918"/>
            <a:ext cx="1785153" cy="143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ttp://static.ladepeche.fr/content/media/image/large/2015/04/21/201504211748-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420888"/>
            <a:ext cx="2474450" cy="133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lecourtbouillon.files.wordpress.com/2015/08/sqr_femme_balance_poi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348880"/>
            <a:ext cx="1857385" cy="185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images.clipartpanda.com/debate-clipart-cliparti1_debate-clipart_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714356"/>
            <a:ext cx="1857385" cy="146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ttp://i.istockimg.com/file_thumbview_approve/14838537/6/stock-illustration-14838537-cartoon-the-black-sheep-mobb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714356"/>
            <a:ext cx="2095749" cy="127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500298" y="421481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fr-FR" sz="2800" b="1" dirty="0" smtClean="0"/>
              <a:t>This </a:t>
            </a:r>
            <a:r>
              <a:rPr lang="fr-FR" sz="2800" b="1" dirty="0" err="1" smtClean="0"/>
              <a:t>is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our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battle</a:t>
            </a:r>
            <a:endParaRPr lang="fr-FR" sz="2800" b="1" dirty="0" smtClean="0"/>
          </a:p>
          <a:p>
            <a:pPr algn="ctr">
              <a:buFont typeface="Arial" charset="0"/>
              <a:buNone/>
            </a:pPr>
            <a:r>
              <a:rPr lang="fr-FR" sz="2800" b="1" dirty="0" smtClean="0"/>
              <a:t>And for </a:t>
            </a:r>
            <a:r>
              <a:rPr lang="fr-FR" sz="2800" b="1" dirty="0" err="1" smtClean="0"/>
              <a:t>this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strive</a:t>
            </a:r>
            <a:endParaRPr lang="fr-FR" sz="28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2428860" y="54292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fr-FR" sz="4000" b="1" dirty="0" err="1" smtClean="0">
                <a:solidFill>
                  <a:srgbClr val="FF0000"/>
                </a:solidFill>
              </a:rPr>
              <a:t>Thank</a:t>
            </a: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</a:rPr>
              <a:t>you</a:t>
            </a:r>
            <a:endParaRPr lang="fr-FR" sz="2800" b="1" dirty="0" smtClean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/>
          <p:nvPr/>
        </p:nvPicPr>
        <p:blipFill>
          <a:blip r:embed="rId9" cstate="print"/>
          <a:srcRect b="4247"/>
          <a:stretch/>
        </p:blipFill>
        <p:spPr>
          <a:xfrm>
            <a:off x="6804248" y="2276872"/>
            <a:ext cx="1368152" cy="2088232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Résultat de recherche d'images"/>
          <p:cNvPicPr>
            <a:picLocks noChangeAspect="1" noChangeArrowheads="1"/>
          </p:cNvPicPr>
          <p:nvPr/>
        </p:nvPicPr>
        <p:blipFill>
          <a:blip r:embed="rId2" cstate="print"/>
          <a:srcRect t="48000" r="50500"/>
          <a:stretch>
            <a:fillRect/>
          </a:stretch>
        </p:blipFill>
        <p:spPr bwMode="auto">
          <a:xfrm>
            <a:off x="4786314" y="3000372"/>
            <a:ext cx="2357454" cy="2476484"/>
          </a:xfrm>
          <a:prstGeom prst="rect">
            <a:avLst/>
          </a:prstGeom>
          <a:noFill/>
        </p:spPr>
      </p:pic>
      <p:sp>
        <p:nvSpPr>
          <p:cNvPr id="3" name="Flèche courbée vers le haut 2"/>
          <p:cNvSpPr/>
          <p:nvPr/>
        </p:nvSpPr>
        <p:spPr>
          <a:xfrm>
            <a:off x="4572000" y="3643314"/>
            <a:ext cx="2500330" cy="642942"/>
          </a:xfrm>
          <a:prstGeom prst="curvedUp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Flèche courbée vers le haut 3"/>
          <p:cNvSpPr/>
          <p:nvPr/>
        </p:nvSpPr>
        <p:spPr>
          <a:xfrm flipH="1">
            <a:off x="4357686" y="3857628"/>
            <a:ext cx="2500330" cy="642942"/>
          </a:xfrm>
          <a:prstGeom prst="curvedUp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" name="Groupe 6"/>
          <p:cNvGrpSpPr/>
          <p:nvPr/>
        </p:nvGrpSpPr>
        <p:grpSpPr>
          <a:xfrm>
            <a:off x="5357818" y="2071678"/>
            <a:ext cx="928694" cy="1285884"/>
            <a:chOff x="5357818" y="2071678"/>
            <a:chExt cx="928694" cy="1285884"/>
          </a:xfrm>
        </p:grpSpPr>
        <p:pic>
          <p:nvPicPr>
            <p:cNvPr id="124932" name="Picture 4" descr="Résultat de recherche d'image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57818" y="2428868"/>
              <a:ext cx="928694" cy="928694"/>
            </a:xfrm>
            <a:prstGeom prst="rect">
              <a:avLst/>
            </a:prstGeom>
            <a:noFill/>
          </p:spPr>
        </p:pic>
        <p:sp>
          <p:nvSpPr>
            <p:cNvPr id="6" name="ZoneTexte 5"/>
            <p:cNvSpPr txBox="1"/>
            <p:nvPr/>
          </p:nvSpPr>
          <p:spPr>
            <a:xfrm>
              <a:off x="5357818" y="2071678"/>
              <a:ext cx="904478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Camera</a:t>
              </a:r>
              <a:endParaRPr lang="fr-FR" dirty="0"/>
            </a:p>
          </p:txBody>
        </p:sp>
      </p:grpSp>
      <p:sp>
        <p:nvSpPr>
          <p:cNvPr id="8" name="TextShape 1"/>
          <p:cNvSpPr txBox="1"/>
          <p:nvPr/>
        </p:nvSpPr>
        <p:spPr>
          <a:xfrm>
            <a:off x="2051720" y="404664"/>
            <a:ext cx="6614770" cy="928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video</a:t>
            </a: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 Out Of Body simulation</a:t>
            </a:r>
            <a:endParaRPr lang="fr-FR" sz="3200" b="1" spc="-1" dirty="0">
              <a:uFill>
                <a:solidFill>
                  <a:srgbClr val="FFFFFF"/>
                </a:solidFill>
              </a:uFill>
              <a:latin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SC04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313" y="980728"/>
            <a:ext cx="7981151" cy="532859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7452320" y="980728"/>
            <a:ext cx="1368152" cy="2016224"/>
          </a:xfrm>
          <a:prstGeom prst="wedgeRoundRectCallout">
            <a:avLst>
              <a:gd name="adj1" fmla="val -261928"/>
              <a:gd name="adj2" fmla="val 56171"/>
              <a:gd name="adj3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HMD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with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Smartphone 2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inside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for display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(running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Trinus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- client)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7524328" y="3645024"/>
            <a:ext cx="1619672" cy="1800200"/>
          </a:xfrm>
          <a:prstGeom prst="wedgeRoundRectCallout">
            <a:avLst>
              <a:gd name="adj1" fmla="val -247061"/>
              <a:gd name="adj2" fmla="val -72058"/>
              <a:gd name="adj3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Smartphone 1 for Head motion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detection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(running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Sensoduino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7477248" y="6117754"/>
            <a:ext cx="1666752" cy="740246"/>
          </a:xfrm>
          <a:prstGeom prst="wedgeRoundRectCallout">
            <a:avLst>
              <a:gd name="adj1" fmla="val -100051"/>
              <a:gd name="adj2" fmla="val -44779"/>
              <a:gd name="adj3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Physiological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measure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2267744" y="980728"/>
            <a:ext cx="1152128" cy="432048"/>
          </a:xfrm>
          <a:prstGeom prst="wedgeRoundRectCallout">
            <a:avLst>
              <a:gd name="adj1" fmla="val 100991"/>
              <a:gd name="adj2" fmla="val -14387"/>
              <a:gd name="adj3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Camera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476250" y="4629150"/>
            <a:ext cx="1503462" cy="1248122"/>
          </a:xfrm>
          <a:prstGeom prst="wedgeRoundRectCallout">
            <a:avLst>
              <a:gd name="adj1" fmla="val -6366"/>
              <a:gd name="adj2" fmla="val -99137"/>
              <a:gd name="adj3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Laptop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running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Opencv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&amp;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trinus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-server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4102" grpId="0" animBg="1"/>
      <p:bldP spid="41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5723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" name="TextShape 1"/>
          <p:cNvSpPr txBox="1"/>
          <p:nvPr/>
        </p:nvSpPr>
        <p:spPr>
          <a:xfrm>
            <a:off x="2071670" y="142852"/>
            <a:ext cx="6614770" cy="99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3200" b="1" spc="-1" dirty="0" err="1">
                <a:uFill>
                  <a:solidFill>
                    <a:srgbClr val="FFFFFF"/>
                  </a:solidFill>
                </a:uFill>
                <a:latin typeface="Bookman Old Style"/>
              </a:rPr>
              <a:t>Experimental</a:t>
            </a:r>
            <a:r>
              <a:rPr lang="fr-FR" sz="3200" b="1" spc="-1" dirty="0"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lang="fr-FR" sz="3200" b="1" spc="-1" dirty="0" err="1" smtClean="0">
                <a:uFill>
                  <a:solidFill>
                    <a:srgbClr val="FFFFFF"/>
                  </a:solidFill>
                </a:uFill>
                <a:latin typeface="Bookman Old Style"/>
              </a:rPr>
              <a:t>protocol</a:t>
            </a:r>
            <a:endParaRPr lang="fr-FR" sz="3200" b="1" spc="-1" dirty="0">
              <a:uFill>
                <a:solidFill>
                  <a:srgbClr val="FFFFFF"/>
                </a:solidFill>
              </a:uFill>
              <a:latin typeface="Bookman Old Style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7" name="Rectangle à coins arrondis 6"/>
          <p:cNvSpPr/>
          <p:nvPr/>
        </p:nvSpPr>
        <p:spPr>
          <a:xfrm>
            <a:off x="357158" y="1357298"/>
            <a:ext cx="8143932" cy="250033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2000232" y="152280"/>
            <a:ext cx="6686208" cy="126049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3200" b="1" spc="-1" dirty="0">
                <a:uFill>
                  <a:solidFill>
                    <a:srgbClr val="FFFFFF"/>
                  </a:solidFill>
                </a:uFill>
                <a:latin typeface="Bookman Old Style"/>
              </a:rPr>
              <a:t>Short </a:t>
            </a:r>
            <a:r>
              <a:rPr lang="fr-FR" sz="3200" b="1" spc="-1" dirty="0" err="1">
                <a:uFill>
                  <a:solidFill>
                    <a:srgbClr val="FFFFFF"/>
                  </a:solidFill>
                </a:uFill>
                <a:latin typeface="Bookman Old Style"/>
              </a:rPr>
              <a:t>term</a:t>
            </a:r>
            <a:r>
              <a:rPr lang="fr-FR" sz="3200" b="1" spc="-1" dirty="0"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lang="fr-FR" sz="3200" b="1" spc="-1" dirty="0" err="1">
                <a:uFill>
                  <a:solidFill>
                    <a:srgbClr val="FFFFFF"/>
                  </a:solidFill>
                </a:uFill>
                <a:latin typeface="Bookman Old Style"/>
              </a:rPr>
              <a:t>evaluation</a:t>
            </a:r>
            <a:r>
              <a:rPr lang="fr-FR" sz="3200" b="1" spc="-1" dirty="0">
                <a:uFill>
                  <a:solidFill>
                    <a:srgbClr val="FFFFFF"/>
                  </a:solidFill>
                </a:uFill>
                <a:latin typeface="Bookman Old Style"/>
              </a:rPr>
              <a:t> (biofeedback</a:t>
            </a:r>
            <a:r>
              <a:rPr lang="fr-FR" sz="3200" b="1" spc="-1" dirty="0" smtClean="0">
                <a:uFill>
                  <a:solidFill>
                    <a:srgbClr val="FFFFFF"/>
                  </a:solidFill>
                </a:uFill>
                <a:latin typeface="Bookman Old Style"/>
              </a:rPr>
              <a:t>)</a:t>
            </a:r>
            <a:endParaRPr lang="fr-FR" sz="3200" b="1" spc="-1" dirty="0">
              <a:uFill>
                <a:solidFill>
                  <a:srgbClr val="FFFFFF"/>
                </a:solidFill>
              </a:uFill>
              <a:latin typeface="Bookman Old Style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1349016" y="1659952"/>
            <a:ext cx="7543464" cy="4937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lang="fr-FR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Biofeedback</a:t>
            </a:r>
            <a:r>
              <a:rPr lang="fr-FR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 </a:t>
            </a:r>
            <a:r>
              <a:rPr lang="fr-FR" sz="2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using</a:t>
            </a:r>
            <a:r>
              <a:rPr lang="fr-FR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instruments </a:t>
            </a:r>
            <a:r>
              <a:rPr lang="fr-FR" sz="2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that</a:t>
            </a:r>
            <a:r>
              <a:rPr lang="fr-FR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lang="fr-FR" sz="2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provide</a:t>
            </a:r>
            <a:r>
              <a:rPr lang="fr-FR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information on the </a:t>
            </a:r>
            <a:r>
              <a:rPr lang="fr-FR" sz="2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activity</a:t>
            </a:r>
            <a:r>
              <a:rPr lang="fr-FR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of a body.</a:t>
            </a:r>
            <a:r>
              <a:rPr lang="fr-FR" sz="260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endParaRPr dirty="0"/>
          </a:p>
          <a:p>
            <a:pPr marL="548640" lvl="1" indent="-273960">
              <a:lnSpc>
                <a:spcPct val="100000"/>
              </a:lnSpc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lang="fr-FR" sz="2300" strike="noStrike" spc="-1" dirty="0" err="1" smtClean="0">
                <a:uFill>
                  <a:solidFill>
                    <a:srgbClr val="FFFFFF"/>
                  </a:solidFill>
                </a:uFill>
                <a:latin typeface="Gill Sans MT"/>
              </a:rPr>
              <a:t>Brainwaves</a:t>
            </a:r>
            <a:r>
              <a:rPr lang="fr-FR" sz="2300" strike="noStrike" spc="-1" dirty="0">
                <a:uFill>
                  <a:solidFill>
                    <a:srgbClr val="FFFFFF"/>
                  </a:solidFill>
                </a:uFill>
                <a:latin typeface="Gill Sans MT"/>
              </a:rPr>
              <a:t>, </a:t>
            </a:r>
            <a:endParaRPr dirty="0"/>
          </a:p>
          <a:p>
            <a:pPr marL="548640" lvl="1" indent="-273960">
              <a:lnSpc>
                <a:spcPct val="100000"/>
              </a:lnSpc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lang="fr-FR" sz="2300" strike="noStrike" spc="-1" dirty="0" smtClean="0">
                <a:uFill>
                  <a:solidFill>
                    <a:srgbClr val="FFFFFF"/>
                  </a:solidFill>
                </a:uFill>
                <a:latin typeface="Gill Sans MT"/>
              </a:rPr>
              <a:t>Muscle </a:t>
            </a:r>
            <a:r>
              <a:rPr lang="fr-FR" sz="2300" strike="noStrike" spc="-1" dirty="0" err="1">
                <a:uFill>
                  <a:solidFill>
                    <a:srgbClr val="FFFFFF"/>
                  </a:solidFill>
                </a:uFill>
                <a:latin typeface="Gill Sans MT"/>
              </a:rPr>
              <a:t>tone</a:t>
            </a:r>
            <a:r>
              <a:rPr lang="fr-FR" sz="2300" strike="noStrike" spc="-1" dirty="0">
                <a:uFill>
                  <a:solidFill>
                    <a:srgbClr val="FFFFFF"/>
                  </a:solidFill>
                </a:uFill>
                <a:latin typeface="Gill Sans MT"/>
              </a:rPr>
              <a:t>, </a:t>
            </a:r>
            <a:endParaRPr dirty="0"/>
          </a:p>
          <a:p>
            <a:pPr marL="548640" lvl="1" indent="-273960">
              <a:lnSpc>
                <a:spcPct val="100000"/>
              </a:lnSpc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lang="fr-FR" sz="2300" strike="noStrike" spc="-1" dirty="0" smtClean="0">
                <a:uFill>
                  <a:solidFill>
                    <a:srgbClr val="FFFFFF"/>
                  </a:solidFill>
                </a:uFill>
                <a:latin typeface="Gill Sans MT"/>
              </a:rPr>
              <a:t>Skin </a:t>
            </a:r>
            <a:r>
              <a:rPr lang="fr-FR" sz="2300" strike="noStrike" spc="-1" dirty="0">
                <a:uFill>
                  <a:solidFill>
                    <a:srgbClr val="FFFFFF"/>
                  </a:solidFill>
                </a:uFill>
                <a:latin typeface="Gill Sans MT"/>
              </a:rPr>
              <a:t>conductance, </a:t>
            </a:r>
            <a:endParaRPr dirty="0"/>
          </a:p>
          <a:p>
            <a:pPr marL="548640" lvl="1" indent="-273960">
              <a:lnSpc>
                <a:spcPct val="100000"/>
              </a:lnSpc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lang="fr-FR" sz="2300" strike="noStrike" spc="-1" dirty="0" err="1" smtClean="0">
                <a:uFill>
                  <a:solidFill>
                    <a:srgbClr val="FFFFFF"/>
                  </a:solidFill>
                </a:uFill>
                <a:latin typeface="Gill Sans MT"/>
              </a:rPr>
              <a:t>Heart</a:t>
            </a:r>
            <a:r>
              <a:rPr lang="fr-FR" sz="2300" strike="noStrike" spc="-1" dirty="0" smtClean="0">
                <a:uFill>
                  <a:solidFill>
                    <a:srgbClr val="FFFFFF"/>
                  </a:solidFill>
                </a:uFill>
                <a:latin typeface="Gill Sans MT"/>
              </a:rPr>
              <a:t> rate </a:t>
            </a:r>
            <a:r>
              <a:rPr lang="fr-FR" sz="2300" strike="noStrike" spc="-1" dirty="0" err="1" smtClean="0">
                <a:uFill>
                  <a:solidFill>
                    <a:srgbClr val="FFFFFF"/>
                  </a:solidFill>
                </a:uFill>
                <a:latin typeface="Gill Sans MT"/>
              </a:rPr>
              <a:t>variability</a:t>
            </a:r>
            <a:r>
              <a:rPr lang="fr-FR" sz="2300" strike="noStrike" spc="-1" dirty="0" smtClean="0">
                <a:uFill>
                  <a:solidFill>
                    <a:srgbClr val="FFFFFF"/>
                  </a:solidFill>
                </a:uFill>
                <a:latin typeface="Gill Sans MT"/>
              </a:rPr>
              <a:t> HRV</a:t>
            </a:r>
            <a:r>
              <a:rPr lang="fr-FR" sz="2300" strike="noStrike" spc="-1" dirty="0">
                <a:uFill>
                  <a:solidFill>
                    <a:srgbClr val="FFFFFF"/>
                  </a:solidFill>
                </a:uFill>
                <a:latin typeface="Gill Sans MT"/>
              </a:rPr>
              <a:t> </a:t>
            </a:r>
            <a:endParaRPr dirty="0"/>
          </a:p>
          <a:p>
            <a:pPr marL="548640" lvl="1" indent="-273960">
              <a:lnSpc>
                <a:spcPct val="100000"/>
              </a:lnSpc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lang="fr-FR" sz="2300" strike="noStrike" spc="-1" dirty="0" smtClean="0">
                <a:uFill>
                  <a:solidFill>
                    <a:srgbClr val="FFFFFF"/>
                  </a:solidFill>
                </a:uFill>
                <a:latin typeface="Gill Sans MT"/>
              </a:rPr>
              <a:t>pain </a:t>
            </a:r>
            <a:r>
              <a:rPr lang="fr-FR" sz="2300" strike="noStrike" spc="-1" dirty="0">
                <a:uFill>
                  <a:solidFill>
                    <a:srgbClr val="FFFFFF"/>
                  </a:solidFill>
                </a:uFill>
                <a:latin typeface="Gill Sans MT"/>
              </a:rPr>
              <a:t>perception</a:t>
            </a:r>
            <a:r>
              <a:rPr lang="fr-FR" sz="2300" strike="noStrike" spc="-1" dirty="0" smtClean="0">
                <a:uFill>
                  <a:solidFill>
                    <a:srgbClr val="FFFFFF"/>
                  </a:solidFill>
                </a:uFill>
                <a:latin typeface="Gill Sans MT"/>
              </a:rPr>
              <a:t>.</a:t>
            </a:r>
          </a:p>
          <a:p>
            <a:pPr marL="548640" lvl="1" indent="-273960">
              <a:lnSpc>
                <a:spcPct val="100000"/>
              </a:lnSpc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lang="fr-FR" sz="2300" spc="-1" dirty="0" err="1" smtClean="0">
                <a:uFill>
                  <a:solidFill>
                    <a:srgbClr val="FFFFFF"/>
                  </a:solidFill>
                </a:uFill>
                <a:latin typeface="Gill Sans MT"/>
              </a:rPr>
              <a:t>etc</a:t>
            </a:r>
            <a:endParaRPr dirty="0"/>
          </a:p>
        </p:txBody>
      </p:sp>
      <p:sp>
        <p:nvSpPr>
          <p:cNvPr id="249" name="TextShape 3"/>
          <p:cNvSpPr txBox="1"/>
          <p:nvPr/>
        </p:nvSpPr>
        <p:spPr>
          <a:xfrm>
            <a:off x="612720" y="6356520"/>
            <a:ext cx="198072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B644655-F019-45A3-8354-AFF80A8AA822}" type="slidenum">
              <a:rPr lang="en-GB" sz="1400" strike="noStrike" spc="-1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>
                <a:lnSpc>
                  <a:spcPct val="100000"/>
                </a:lnSpc>
              </a:pPr>
              <a:t>7</a:t>
            </a:fld>
            <a:endParaRPr/>
          </a:p>
        </p:txBody>
      </p:sp>
      <p:sp>
        <p:nvSpPr>
          <p:cNvPr id="250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3" name="Picture 6"/>
          <p:cNvPicPr/>
          <p:nvPr/>
        </p:nvPicPr>
        <p:blipFill>
          <a:blip r:embed="rId2" cstate="print"/>
          <a:stretch/>
        </p:blipFill>
        <p:spPr>
          <a:xfrm>
            <a:off x="5048670" y="6093296"/>
            <a:ext cx="3732120" cy="628920"/>
          </a:xfrm>
          <a:prstGeom prst="rect">
            <a:avLst/>
          </a:prstGeom>
          <a:ln w="9360">
            <a:noFill/>
          </a:ln>
        </p:spPr>
      </p:pic>
      <p:pic>
        <p:nvPicPr>
          <p:cNvPr id="255" name="Picture 8"/>
          <p:cNvPicPr/>
          <p:nvPr/>
        </p:nvPicPr>
        <p:blipFill>
          <a:blip r:embed="rId3" cstate="print"/>
          <a:stretch/>
        </p:blipFill>
        <p:spPr>
          <a:xfrm>
            <a:off x="5143504" y="2735710"/>
            <a:ext cx="3643338" cy="3357586"/>
          </a:xfrm>
          <a:prstGeom prst="rect">
            <a:avLst/>
          </a:prstGeom>
          <a:ln w="9360">
            <a:noFill/>
          </a:ln>
        </p:spPr>
      </p:pic>
      <p:sp>
        <p:nvSpPr>
          <p:cNvPr id="11" name="Rectangle à coins arrondis 10"/>
          <p:cNvSpPr/>
          <p:nvPr/>
        </p:nvSpPr>
        <p:spPr>
          <a:xfrm>
            <a:off x="1634768" y="3573016"/>
            <a:ext cx="3513296" cy="36805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797152"/>
            <a:ext cx="237172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2123728" y="152280"/>
            <a:ext cx="6562712" cy="99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3200" b="1" strike="noStrike" spc="-1" dirty="0">
                <a:uFill>
                  <a:solidFill>
                    <a:srgbClr val="FFFFFF"/>
                  </a:solidFill>
                </a:uFill>
                <a:latin typeface="Bookman Old Style"/>
              </a:rPr>
              <a:t>Plan</a:t>
            </a:r>
            <a:endParaRPr b="1" dirty="0"/>
          </a:p>
        </p:txBody>
      </p:sp>
      <p:sp>
        <p:nvSpPr>
          <p:cNvPr id="146" name="CustomShape 2"/>
          <p:cNvSpPr/>
          <p:nvPr/>
        </p:nvSpPr>
        <p:spPr>
          <a:xfrm>
            <a:off x="-5124960" y="364680"/>
            <a:ext cx="6645960" cy="6645960"/>
          </a:xfrm>
          <a:prstGeom prst="blockArc">
            <a:avLst>
              <a:gd name="adj1" fmla="val 18900000"/>
              <a:gd name="adj2" fmla="val 2700000"/>
              <a:gd name="adj3" fmla="val 325"/>
            </a:avLst>
          </a:pr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3"/>
          <p:cNvSpPr/>
          <p:nvPr/>
        </p:nvSpPr>
        <p:spPr>
          <a:xfrm>
            <a:off x="853920" y="1479240"/>
            <a:ext cx="7763760" cy="5194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2560" tIns="81360" rIns="81360" bIns="81360" anchor="ctr"/>
          <a:lstStyle/>
          <a:p>
            <a:pPr>
              <a:lnSpc>
                <a:spcPct val="90000"/>
              </a:lnSpc>
            </a:pPr>
            <a:r>
              <a:rPr lang="en-GB" sz="3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Context</a:t>
            </a:r>
            <a:endParaRPr dirty="0"/>
          </a:p>
        </p:txBody>
      </p:sp>
      <p:sp>
        <p:nvSpPr>
          <p:cNvPr id="148" name="CustomShape 4"/>
          <p:cNvSpPr/>
          <p:nvPr/>
        </p:nvSpPr>
        <p:spPr>
          <a:xfrm>
            <a:off x="528840" y="1414080"/>
            <a:ext cx="649440" cy="64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7"/>
          <p:cNvSpPr/>
          <p:nvPr/>
        </p:nvSpPr>
        <p:spPr>
          <a:xfrm>
            <a:off x="1520322" y="2996952"/>
            <a:ext cx="7140600" cy="51948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2560" tIns="81360" rIns="81360" bIns="81360" anchor="ctr"/>
          <a:lstStyle/>
          <a:p>
            <a:pPr>
              <a:lnSpc>
                <a:spcPct val="90000"/>
              </a:lnSpc>
            </a:pPr>
            <a:r>
              <a:rPr lang="en-GB" sz="3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ECG &amp; PPG</a:t>
            </a:r>
            <a:endParaRPr lang="en-GB" sz="3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52" name="CustomShape 8"/>
          <p:cNvSpPr/>
          <p:nvPr/>
        </p:nvSpPr>
        <p:spPr>
          <a:xfrm>
            <a:off x="1152000" y="2973240"/>
            <a:ext cx="649440" cy="64944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11"/>
          <p:cNvSpPr/>
          <p:nvPr/>
        </p:nvSpPr>
        <p:spPr>
          <a:xfrm>
            <a:off x="1281240" y="4509120"/>
            <a:ext cx="7336080" cy="60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2560" tIns="81360" rIns="81360" bIns="81360" anchor="ctr"/>
          <a:lstStyle/>
          <a:p>
            <a:pPr>
              <a:lnSpc>
                <a:spcPct val="90000"/>
              </a:lnSpc>
            </a:pPr>
            <a:r>
              <a:rPr lang="en-GB" sz="3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HRV analysis</a:t>
            </a:r>
            <a:endParaRPr lang="en-GB" sz="3200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156" name="CustomShape 12"/>
          <p:cNvSpPr/>
          <p:nvPr/>
        </p:nvSpPr>
        <p:spPr>
          <a:xfrm>
            <a:off x="956520" y="4532040"/>
            <a:ext cx="649440" cy="649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15"/>
          <p:cNvSpPr/>
          <p:nvPr/>
        </p:nvSpPr>
        <p:spPr>
          <a:xfrm>
            <a:off x="714240" y="1559520"/>
            <a:ext cx="285480" cy="3646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727CA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endParaRPr/>
          </a:p>
        </p:txBody>
      </p:sp>
      <p:sp>
        <p:nvSpPr>
          <p:cNvPr id="161" name="CustomShape 17"/>
          <p:cNvSpPr/>
          <p:nvPr/>
        </p:nvSpPr>
        <p:spPr>
          <a:xfrm>
            <a:off x="1285920" y="3131280"/>
            <a:ext cx="285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 smtClean="0">
                <a:solidFill>
                  <a:srgbClr val="727CA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dirty="0"/>
          </a:p>
        </p:txBody>
      </p:sp>
      <p:sp>
        <p:nvSpPr>
          <p:cNvPr id="163" name="CustomShape 19"/>
          <p:cNvSpPr/>
          <p:nvPr/>
        </p:nvSpPr>
        <p:spPr>
          <a:xfrm>
            <a:off x="1143000" y="4643280"/>
            <a:ext cx="285480" cy="3646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 smtClean="0">
                <a:solidFill>
                  <a:srgbClr val="727CA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alt 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689382" cy="3672408"/>
          </a:xfrm>
          <a:prstGeom prst="rect">
            <a:avLst/>
          </a:prstGeom>
          <a:noFill/>
        </p:spPr>
      </p:pic>
      <p:pic>
        <p:nvPicPr>
          <p:cNvPr id="73732" name="Picture 4" descr="alt tex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4033975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8433</TotalTime>
  <Words>514</Words>
  <Application>Microsoft Office PowerPoint</Application>
  <PresentationFormat>Affichage à l'écran (4:3)</PresentationFormat>
  <Paragraphs>132</Paragraphs>
  <Slides>33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Future work</vt:lpstr>
      <vt:lpstr>Diapositive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Kais</cp:lastModifiedBy>
  <cp:revision>218</cp:revision>
  <dcterms:created xsi:type="dcterms:W3CDTF">2014-06-09T14:23:51Z</dcterms:created>
  <dcterms:modified xsi:type="dcterms:W3CDTF">2017-05-10T09:37:22Z</dcterms:modified>
</cp:coreProperties>
</file>